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6" r:id="rId1"/>
    <p:sldMasterId id="2147483706" r:id="rId2"/>
    <p:sldMasterId id="2147483712" r:id="rId3"/>
    <p:sldMasterId id="2147483724" r:id="rId4"/>
  </p:sldMasterIdLst>
  <p:notesMasterIdLst>
    <p:notesMasterId r:id="rId19"/>
  </p:notesMasterIdLst>
  <p:handoutMasterIdLst>
    <p:handoutMasterId r:id="rId20"/>
  </p:handoutMasterIdLst>
  <p:sldIdLst>
    <p:sldId id="446" r:id="rId5"/>
    <p:sldId id="459" r:id="rId6"/>
    <p:sldId id="471" r:id="rId7"/>
    <p:sldId id="472" r:id="rId8"/>
    <p:sldId id="461" r:id="rId9"/>
    <p:sldId id="473" r:id="rId10"/>
    <p:sldId id="470" r:id="rId11"/>
    <p:sldId id="467" r:id="rId12"/>
    <p:sldId id="474" r:id="rId13"/>
    <p:sldId id="462" r:id="rId14"/>
    <p:sldId id="463" r:id="rId15"/>
    <p:sldId id="464" r:id="rId16"/>
    <p:sldId id="465" r:id="rId17"/>
    <p:sldId id="4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650"/>
  </p:normalViewPr>
  <p:slideViewPr>
    <p:cSldViewPr snapToGrid="0">
      <p:cViewPr>
        <p:scale>
          <a:sx n="95" d="100"/>
          <a:sy n="95" d="100"/>
        </p:scale>
        <p:origin x="144" y="720"/>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6/11/22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6/11/22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10</a:t>
            </a:fld>
            <a:endParaRPr lang="en-US" dirty="0"/>
          </a:p>
        </p:txBody>
      </p:sp>
    </p:spTree>
    <p:extLst>
      <p:ext uri="{BB962C8B-B14F-4D97-AF65-F5344CB8AC3E}">
        <p14:creationId xmlns:p14="http://schemas.microsoft.com/office/powerpoint/2010/main" val="21215305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11</a:t>
            </a:fld>
            <a:endParaRPr lang="en-US" dirty="0"/>
          </a:p>
        </p:txBody>
      </p:sp>
    </p:spTree>
    <p:extLst>
      <p:ext uri="{BB962C8B-B14F-4D97-AF65-F5344CB8AC3E}">
        <p14:creationId xmlns:p14="http://schemas.microsoft.com/office/powerpoint/2010/main" val="2669300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12</a:t>
            </a:fld>
            <a:endParaRPr lang="en-US" dirty="0"/>
          </a:p>
        </p:txBody>
      </p:sp>
    </p:spTree>
    <p:extLst>
      <p:ext uri="{BB962C8B-B14F-4D97-AF65-F5344CB8AC3E}">
        <p14:creationId xmlns:p14="http://schemas.microsoft.com/office/powerpoint/2010/main" val="38521891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13</a:t>
            </a:fld>
            <a:endParaRPr lang="en-US" dirty="0"/>
          </a:p>
        </p:txBody>
      </p:sp>
    </p:spTree>
    <p:extLst>
      <p:ext uri="{BB962C8B-B14F-4D97-AF65-F5344CB8AC3E}">
        <p14:creationId xmlns:p14="http://schemas.microsoft.com/office/powerpoint/2010/main" val="42147128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14</a:t>
            </a:fld>
            <a:endParaRPr lang="en-US" dirty="0"/>
          </a:p>
        </p:txBody>
      </p:sp>
    </p:spTree>
    <p:extLst>
      <p:ext uri="{BB962C8B-B14F-4D97-AF65-F5344CB8AC3E}">
        <p14:creationId xmlns:p14="http://schemas.microsoft.com/office/powerpoint/2010/main" val="402178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3231602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3</a:t>
            </a:fld>
            <a:endParaRPr lang="en-US" dirty="0"/>
          </a:p>
        </p:txBody>
      </p:sp>
    </p:spTree>
    <p:extLst>
      <p:ext uri="{BB962C8B-B14F-4D97-AF65-F5344CB8AC3E}">
        <p14:creationId xmlns:p14="http://schemas.microsoft.com/office/powerpoint/2010/main" val="3124150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4</a:t>
            </a:fld>
            <a:endParaRPr lang="en-US" dirty="0"/>
          </a:p>
        </p:txBody>
      </p:sp>
    </p:spTree>
    <p:extLst>
      <p:ext uri="{BB962C8B-B14F-4D97-AF65-F5344CB8AC3E}">
        <p14:creationId xmlns:p14="http://schemas.microsoft.com/office/powerpoint/2010/main" val="2851056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5</a:t>
            </a:fld>
            <a:endParaRPr lang="en-US" dirty="0"/>
          </a:p>
        </p:txBody>
      </p:sp>
    </p:spTree>
    <p:extLst>
      <p:ext uri="{BB962C8B-B14F-4D97-AF65-F5344CB8AC3E}">
        <p14:creationId xmlns:p14="http://schemas.microsoft.com/office/powerpoint/2010/main" val="1704735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6</a:t>
            </a:fld>
            <a:endParaRPr lang="en-US" dirty="0"/>
          </a:p>
        </p:txBody>
      </p:sp>
    </p:spTree>
    <p:extLst>
      <p:ext uri="{BB962C8B-B14F-4D97-AF65-F5344CB8AC3E}">
        <p14:creationId xmlns:p14="http://schemas.microsoft.com/office/powerpoint/2010/main" val="40841677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7</a:t>
            </a:fld>
            <a:endParaRPr lang="en-US" dirty="0"/>
          </a:p>
        </p:txBody>
      </p:sp>
    </p:spTree>
    <p:extLst>
      <p:ext uri="{BB962C8B-B14F-4D97-AF65-F5344CB8AC3E}">
        <p14:creationId xmlns:p14="http://schemas.microsoft.com/office/powerpoint/2010/main" val="31081525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8</a:t>
            </a:fld>
            <a:endParaRPr lang="en-US" dirty="0"/>
          </a:p>
        </p:txBody>
      </p:sp>
    </p:spTree>
    <p:extLst>
      <p:ext uri="{BB962C8B-B14F-4D97-AF65-F5344CB8AC3E}">
        <p14:creationId xmlns:p14="http://schemas.microsoft.com/office/powerpoint/2010/main" val="13055119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9</a:t>
            </a:fld>
            <a:endParaRPr lang="en-US" dirty="0"/>
          </a:p>
        </p:txBody>
      </p:sp>
    </p:spTree>
    <p:extLst>
      <p:ext uri="{BB962C8B-B14F-4D97-AF65-F5344CB8AC3E}">
        <p14:creationId xmlns:p14="http://schemas.microsoft.com/office/powerpoint/2010/main" val="2961700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dirty="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6/11/22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6/11/22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6/11/22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6/11/22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jpe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microsoft.com/office/2007/relationships/hdphoto" Target="../media/hdphoto10.wdp"/></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microsoft.com/office/2007/relationships/hdphoto" Target="../media/hdphoto11.wdp"/></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microsoft.com/office/2007/relationships/hdphoto" Target="../media/hdphoto12.wdp"/></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microsoft.com/office/2007/relationships/hdphoto" Target="../media/hdphoto12.wdp"/></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microsoft.com/office/2007/relationships/hdphoto" Target="../media/hdphoto12.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microsoft.com/office/2007/relationships/hdphoto" Target="../media/hdphoto6.wdp"/></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4.jpeg"/><Relationship Id="rId4" Type="http://schemas.microsoft.com/office/2007/relationships/hdphoto" Target="../media/hdphoto7.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microsoft.com/office/2007/relationships/hdphoto" Target="../media/hdphoto8.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microsoft.com/office/2007/relationships/hdphoto" Target="../media/hdphoto9.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biLevel thresh="75000"/>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pic>
        <p:nvPicPr>
          <p:cNvPr id="2052" name="Picture 4">
            <a:extLst>
              <a:ext uri="{FF2B5EF4-FFF2-40B4-BE49-F238E27FC236}">
                <a16:creationId xmlns:a16="http://schemas.microsoft.com/office/drawing/2014/main" id="{7BFD3684-B06B-DB8A-3D1D-98055F4CA74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0112" y="4722"/>
            <a:ext cx="11470341" cy="7168963"/>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7078658" y="3429000"/>
            <a:ext cx="5123778" cy="1841872"/>
          </a:xfrm>
        </p:spPr>
        <p:txBody>
          <a:bodyPr anchor="t" anchorCtr="0">
            <a:normAutofit/>
          </a:bodyPr>
          <a:lstStyle/>
          <a:p>
            <a:r>
              <a:rPr lang="en-US" dirty="0"/>
              <a:t>Red Wine Quality </a:t>
            </a:r>
            <a:br>
              <a:rPr lang="en-US" dirty="0"/>
            </a:br>
            <a:r>
              <a:rPr lang="en-US" dirty="0"/>
              <a:t>Predictors</a:t>
            </a:r>
            <a:br>
              <a:rPr lang="en-US" dirty="0"/>
            </a:br>
            <a:r>
              <a:rPr lang="en-US" sz="2800" dirty="0"/>
              <a:t>by The Three Musketeers</a:t>
            </a:r>
            <a:endParaRPr lang="en-US" dirty="0"/>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1838262"/>
            <a:ext cx="11113437" cy="49087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Next comes your methods section. This is where you talk about all of the details regarding your data. You want to give a very high level overview of what you did to:</a:t>
            </a:r>
          </a:p>
          <a:p>
            <a:pPr marL="742950" lvl="1" indent="-285750"/>
            <a:r>
              <a:rPr lang="en-US" dirty="0">
                <a:solidFill>
                  <a:schemeClr val="bg1"/>
                </a:solidFill>
              </a:rPr>
              <a:t>Gather/find data</a:t>
            </a:r>
          </a:p>
          <a:p>
            <a:pPr marL="742950" lvl="1" indent="-285750"/>
            <a:r>
              <a:rPr lang="en-US" dirty="0">
                <a:solidFill>
                  <a:schemeClr val="bg1"/>
                </a:solidFill>
              </a:rPr>
              <a:t>Manipulate / wrangle data</a:t>
            </a:r>
          </a:p>
          <a:p>
            <a:pPr marL="742950" lvl="1" indent="-285750"/>
            <a:r>
              <a:rPr lang="en-US" dirty="0">
                <a:solidFill>
                  <a:schemeClr val="bg1"/>
                </a:solidFill>
              </a:rPr>
              <a:t>Create new variables</a:t>
            </a:r>
          </a:p>
          <a:p>
            <a:r>
              <a:rPr lang="en-US" dirty="0">
                <a:solidFill>
                  <a:schemeClr val="bg1"/>
                </a:solidFill>
              </a:rPr>
              <a:t>You also want to paint a picture of what your data is like. Include details such as:</a:t>
            </a:r>
          </a:p>
          <a:p>
            <a:pPr marL="742950" lvl="1" indent="-285750"/>
            <a:r>
              <a:rPr lang="en-US" dirty="0">
                <a:solidFill>
                  <a:schemeClr val="bg1"/>
                </a:solidFill>
              </a:rPr>
              <a:t>Important variables and their summary statistics</a:t>
            </a:r>
          </a:p>
          <a:p>
            <a:pPr marL="742950" lvl="1" indent="-285750"/>
            <a:r>
              <a:rPr lang="en-US" dirty="0">
                <a:solidFill>
                  <a:schemeClr val="bg1"/>
                </a:solidFill>
              </a:rPr>
              <a:t>Sample size</a:t>
            </a:r>
          </a:p>
          <a:p>
            <a:r>
              <a:rPr lang="en-US" dirty="0">
                <a:solidFill>
                  <a:schemeClr val="bg1"/>
                </a:solidFill>
              </a:rPr>
              <a:t>The methods section should only be a few slides, and </a:t>
            </a:r>
            <a:r>
              <a:rPr lang="en-US" b="1" dirty="0">
                <a:solidFill>
                  <a:schemeClr val="bg1"/>
                </a:solidFill>
              </a:rPr>
              <a:t>should not</a:t>
            </a:r>
            <a:r>
              <a:rPr lang="en-US" dirty="0">
                <a:solidFill>
                  <a:schemeClr val="bg1"/>
                </a:solidFill>
              </a:rPr>
              <a:t> include any code. You are presenting to a wide, non-data science audience, and thus should not go into a lot of detail.</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10619457" cy="877824"/>
          </a:xfrm>
        </p:spPr>
        <p:txBody>
          <a:bodyPr>
            <a:normAutofit/>
          </a:bodyPr>
          <a:lstStyle/>
          <a:p>
            <a:r>
              <a:rPr lang="en-US" b="1" dirty="0"/>
              <a:t>METHODS</a:t>
            </a:r>
            <a:endParaRPr lang="en-US" dirty="0"/>
          </a:p>
        </p:txBody>
      </p:sp>
    </p:spTree>
    <p:extLst>
      <p:ext uri="{BB962C8B-B14F-4D97-AF65-F5344CB8AC3E}">
        <p14:creationId xmlns:p14="http://schemas.microsoft.com/office/powerpoint/2010/main" val="2796356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The results section will be the meat of your presentation. You should divide your results section into parts by evaluation question, so that you can easily signpost things. In the results section, you will go over any of the exploratory findings you have you want discuss, as well as the answers to each evaluation question. Ensure that you provide LOTS of beautiful visuals to go along with your findings.</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Results</a:t>
            </a:r>
            <a:endParaRPr lang="en-US" dirty="0"/>
          </a:p>
        </p:txBody>
      </p:sp>
    </p:spTree>
    <p:extLst>
      <p:ext uri="{BB962C8B-B14F-4D97-AF65-F5344CB8AC3E}">
        <p14:creationId xmlns:p14="http://schemas.microsoft.com/office/powerpoint/2010/main" val="4256559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The summary should be JUST ONE SLIDE, and it should contain a summary of the entirety of your results section. It should be in layman's terms, quick and dirty.</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Summary</a:t>
            </a:r>
            <a:endParaRPr lang="en-US" dirty="0"/>
          </a:p>
        </p:txBody>
      </p:sp>
    </p:spTree>
    <p:extLst>
      <p:ext uri="{BB962C8B-B14F-4D97-AF65-F5344CB8AC3E}">
        <p14:creationId xmlns:p14="http://schemas.microsoft.com/office/powerpoint/2010/main" val="4018018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Your conclusion section should also only be one slide long. In it, you should have some bullet points containing information about:</a:t>
            </a:r>
          </a:p>
          <a:p>
            <a:pPr lvl="0"/>
            <a:r>
              <a:rPr lang="en-US" dirty="0">
                <a:solidFill>
                  <a:schemeClr val="bg1"/>
                </a:solidFill>
              </a:rPr>
              <a:t>How do your findings impact the world at large?</a:t>
            </a:r>
          </a:p>
          <a:p>
            <a:pPr lvl="0"/>
            <a:r>
              <a:rPr lang="en-US" dirty="0">
                <a:solidFill>
                  <a:schemeClr val="bg1"/>
                </a:solidFill>
              </a:rPr>
              <a:t>What's important about this work?</a:t>
            </a:r>
          </a:p>
          <a:p>
            <a:pPr lvl="0"/>
            <a:r>
              <a:rPr lang="en-US" dirty="0">
                <a:solidFill>
                  <a:schemeClr val="bg1"/>
                </a:solidFill>
              </a:rPr>
              <a:t>Big picture information</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Conclusions</a:t>
            </a:r>
            <a:r>
              <a:rPr lang="en-US" dirty="0"/>
              <a:t> </a:t>
            </a:r>
          </a:p>
        </p:txBody>
      </p:sp>
    </p:spTree>
    <p:extLst>
      <p:ext uri="{BB962C8B-B14F-4D97-AF65-F5344CB8AC3E}">
        <p14:creationId xmlns:p14="http://schemas.microsoft.com/office/powerpoint/2010/main" val="3580301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Your presentation should conclude with a questions slide. All it needs to say is "Questions?" and it helps signify the end of the presentation and the beginning of the question and answer section of your big day. You should be prepared for questions like these:</a:t>
            </a:r>
          </a:p>
          <a:p>
            <a:pPr lvl="0"/>
            <a:r>
              <a:rPr lang="en-US" dirty="0">
                <a:solidFill>
                  <a:schemeClr val="bg1"/>
                </a:solidFill>
              </a:rPr>
              <a:t>If you had more time, what else would you do on this project?</a:t>
            </a:r>
          </a:p>
          <a:p>
            <a:pPr lvl="0"/>
            <a:r>
              <a:rPr lang="en-US" dirty="0">
                <a:solidFill>
                  <a:schemeClr val="bg1"/>
                </a:solidFill>
              </a:rPr>
              <a:t>What's next for you?</a:t>
            </a:r>
          </a:p>
          <a:p>
            <a:pPr lvl="0"/>
            <a:r>
              <a:rPr lang="en-US" dirty="0">
                <a:solidFill>
                  <a:schemeClr val="bg1"/>
                </a:solidFill>
              </a:rPr>
              <a:t>What was the most difficult part of this project?</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Questions</a:t>
            </a:r>
            <a:endParaRPr lang="en-US" dirty="0"/>
          </a:p>
        </p:txBody>
      </p:sp>
    </p:spTree>
    <p:extLst>
      <p:ext uri="{BB962C8B-B14F-4D97-AF65-F5344CB8AC3E}">
        <p14:creationId xmlns:p14="http://schemas.microsoft.com/office/powerpoint/2010/main" val="3874450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a:blip r:embed="rId3">
            <a:duotone>
              <a:prstClr val="black"/>
              <a:srgbClr val="FFFF00">
                <a:tint val="45000"/>
                <a:satMod val="400000"/>
              </a:srgbClr>
            </a:duotone>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a:stretch>
            <a:fillRect/>
          </a:stretch>
        </p:blipFill>
        <p:spPr bwMode="auto">
          <a:xfrm flipH="1">
            <a:off x="0" y="0"/>
            <a:ext cx="12192000" cy="7494229"/>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A6226510-8DB7-15A4-4E59-83E9278C89BD}"/>
              </a:ext>
            </a:extLst>
          </p:cNvPr>
          <p:cNvSpPr txBox="1">
            <a:spLocks/>
          </p:cNvSpPr>
          <p:nvPr/>
        </p:nvSpPr>
        <p:spPr>
          <a:xfrm>
            <a:off x="367551" y="553816"/>
            <a:ext cx="10941425" cy="737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r"/>
            <a:r>
              <a:rPr lang="en-US" b="1" dirty="0"/>
              <a:t>Autumn Heyman</a:t>
            </a:r>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883024" y="1290918"/>
            <a:ext cx="10425952" cy="5298858"/>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b="1" dirty="0"/>
              <a:t>Introducing the Pantone Color of the Year 2022. PANTONE 17-3938 Very Peri is a dynamic hue that blends the faithfulness and constancy of blue with the energy and excitement of red. </a:t>
            </a:r>
          </a:p>
          <a:p>
            <a:pPr algn="r"/>
            <a:r>
              <a:rPr lang="en-US" b="1" dirty="0"/>
              <a:t> </a:t>
            </a:r>
          </a:p>
          <a:p>
            <a:pPr algn="r"/>
            <a:r>
              <a:rPr lang="en-US" b="1" dirty="0"/>
              <a:t>The four color palettes in this template feature Very Peri to help you express your ideas and convey the right mood. Read on to learn how to use these colors in any presentation.</a:t>
            </a:r>
          </a:p>
        </p:txBody>
      </p:sp>
    </p:spTree>
    <p:extLst>
      <p:ext uri="{BB962C8B-B14F-4D97-AF65-F5344CB8AC3E}">
        <p14:creationId xmlns:p14="http://schemas.microsoft.com/office/powerpoint/2010/main" val="3852821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a:blip r:embed="rId3">
            <a:duotone>
              <a:prstClr val="black"/>
              <a:srgbClr val="00B050">
                <a:tint val="45000"/>
                <a:satMod val="400000"/>
              </a:srgbClr>
            </a:duotone>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a:stretch>
            <a:fillRect/>
          </a:stretch>
        </p:blipFill>
        <p:spPr bwMode="auto">
          <a:xfrm>
            <a:off x="0" y="0"/>
            <a:ext cx="12192000" cy="7494229"/>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A6226510-8DB7-15A4-4E59-83E9278C89BD}"/>
              </a:ext>
            </a:extLst>
          </p:cNvPr>
          <p:cNvSpPr txBox="1">
            <a:spLocks/>
          </p:cNvSpPr>
          <p:nvPr/>
        </p:nvSpPr>
        <p:spPr>
          <a:xfrm>
            <a:off x="609599" y="553816"/>
            <a:ext cx="11174819" cy="737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r>
              <a:rPr lang="en-US" b="1" dirty="0"/>
              <a:t>Erin </a:t>
            </a:r>
            <a:r>
              <a:rPr lang="en-US" b="1" dirty="0" err="1"/>
              <a:t>WeaveR</a:t>
            </a:r>
            <a:endParaRPr lang="en-US" b="1" dirty="0"/>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609599" y="1290918"/>
            <a:ext cx="10645589" cy="5298858"/>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Introducing the Pantone Color of the Year 2022. PANTONE 17-3938 Very Peri is a dynamic hue that blends the faithfulness and constancy of blue with the energy and excitement of red. </a:t>
            </a:r>
          </a:p>
          <a:p>
            <a:endParaRPr lang="en-US" b="1" dirty="0"/>
          </a:p>
          <a:p>
            <a:r>
              <a:rPr lang="en-US" b="1" dirty="0"/>
              <a:t>The four color palettes in this template feature Very Peri to help you express your ideas and convey the right mood. Read on to learn how to use these colors in any presentation.</a:t>
            </a:r>
          </a:p>
        </p:txBody>
      </p:sp>
    </p:spTree>
    <p:extLst>
      <p:ext uri="{BB962C8B-B14F-4D97-AF65-F5344CB8AC3E}">
        <p14:creationId xmlns:p14="http://schemas.microsoft.com/office/powerpoint/2010/main" val="2885529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48154393-5E3F-8726-DA76-74F64D8EFC1D}"/>
              </a:ext>
            </a:extLst>
          </p:cNvPr>
          <p:cNvPicPr>
            <a:picLocks noChangeAspect="1" noChangeArrowheads="1"/>
          </p:cNvPicPr>
          <p:nvPr/>
        </p:nvPicPr>
        <p:blipFill>
          <a:blip r:embed="rId3">
            <a:duotone>
              <a:prstClr val="black"/>
              <a:srgbClr val="0070C0">
                <a:tint val="45000"/>
                <a:satMod val="400000"/>
              </a:srgbClr>
            </a:duotone>
            <a:extLst>
              <a:ext uri="{BEBA8EAE-BF5A-486C-A8C5-ECC9F3942E4B}">
                <a14:imgProps xmlns:a14="http://schemas.microsoft.com/office/drawing/2010/main">
                  <a14:imgLayer r:embed="rId4">
                    <a14:imgEffect>
                      <a14:artisticPaintStrokes/>
                    </a14:imgEffect>
                    <a14:imgEffect>
                      <a14:brightnessContrast bright="-30000"/>
                    </a14:imgEffect>
                  </a14:imgLayer>
                </a14:imgProps>
              </a:ext>
              <a:ext uri="{28A0092B-C50C-407E-A947-70E740481C1C}">
                <a14:useLocalDpi xmlns:a14="http://schemas.microsoft.com/office/drawing/2010/main" val="0"/>
              </a:ext>
            </a:extLst>
          </a:blip>
          <a:srcRect/>
          <a:stretch>
            <a:fillRect/>
          </a:stretch>
        </p:blipFill>
        <p:spPr bwMode="auto">
          <a:xfrm flipH="1">
            <a:off x="0" y="0"/>
            <a:ext cx="12192000" cy="7494229"/>
          </a:xfrm>
          <a:prstGeom prst="rect">
            <a:avLst/>
          </a:prstGeom>
          <a:noFill/>
          <a:extLst>
            <a:ext uri="{909E8E84-426E-40DD-AFC4-6F175D3DCCD1}">
              <a14:hiddenFill xmlns:a14="http://schemas.microsoft.com/office/drawing/2010/main">
                <a:solidFill>
                  <a:srgbClr val="FFFFFF"/>
                </a:solidFill>
              </a14:hiddenFill>
            </a:ext>
          </a:extLst>
        </p:spPr>
      </p:pic>
      <p:sp>
        <p:nvSpPr>
          <p:cNvPr id="15" name="Title 3">
            <a:extLst>
              <a:ext uri="{FF2B5EF4-FFF2-40B4-BE49-F238E27FC236}">
                <a16:creationId xmlns:a16="http://schemas.microsoft.com/office/drawing/2014/main" id="{A6226510-8DB7-15A4-4E59-83E9278C89BD}"/>
              </a:ext>
            </a:extLst>
          </p:cNvPr>
          <p:cNvSpPr txBox="1">
            <a:spLocks/>
          </p:cNvSpPr>
          <p:nvPr/>
        </p:nvSpPr>
        <p:spPr>
          <a:xfrm>
            <a:off x="0" y="553816"/>
            <a:ext cx="11174819" cy="737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pPr algn="r"/>
            <a:r>
              <a:rPr lang="en-US" b="1" dirty="0"/>
              <a:t>Georgia Miller</a:t>
            </a:r>
          </a:p>
        </p:txBody>
      </p:sp>
      <p:sp>
        <p:nvSpPr>
          <p:cNvPr id="16" name="Text Placeholder 5">
            <a:extLst>
              <a:ext uri="{FF2B5EF4-FFF2-40B4-BE49-F238E27FC236}">
                <a16:creationId xmlns:a16="http://schemas.microsoft.com/office/drawing/2014/main" id="{E86A84CA-DCC6-97A4-FB07-A00AE445BCD2}"/>
              </a:ext>
            </a:extLst>
          </p:cNvPr>
          <p:cNvSpPr txBox="1">
            <a:spLocks/>
          </p:cNvSpPr>
          <p:nvPr/>
        </p:nvSpPr>
        <p:spPr>
          <a:xfrm>
            <a:off x="1017181" y="1290918"/>
            <a:ext cx="10157638" cy="5298858"/>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b="1" dirty="0"/>
              <a:t>Introducing the Pantone Color of the Year 2022. PANTONE 17-3938 Very Peri is a dynamic hue that blends the faithfulness and constancy of blue with the energy and excitement of red. </a:t>
            </a:r>
          </a:p>
          <a:p>
            <a:pPr algn="r"/>
            <a:r>
              <a:rPr lang="en-US" b="1" dirty="0"/>
              <a:t> </a:t>
            </a:r>
          </a:p>
          <a:p>
            <a:pPr algn="r"/>
            <a:r>
              <a:rPr lang="en-US" b="1" dirty="0"/>
              <a:t>The four color palettes in this template feature Very Peri to help you express your ideas and convey the right mood. Read on to learn how to use these colors in any presentation.</a:t>
            </a:r>
          </a:p>
        </p:txBody>
      </p:sp>
    </p:spTree>
    <p:extLst>
      <p:ext uri="{BB962C8B-B14F-4D97-AF65-F5344CB8AC3E}">
        <p14:creationId xmlns:p14="http://schemas.microsoft.com/office/powerpoint/2010/main" val="1641773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You should have a couple slides of background information about the topic you are covering. For instance, if you are asking and answering questions about the stock market, you should give a little basic information about the stock market. </a:t>
            </a:r>
          </a:p>
          <a:p>
            <a:r>
              <a:rPr lang="en-US" dirty="0">
                <a:solidFill>
                  <a:schemeClr val="bg1"/>
                </a:solidFill>
              </a:rPr>
              <a:t>Try to build this up, so start with the most general information and then get more specific with information that directly relates to your data or the questions you will be answering with the data.</a:t>
            </a: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fontScale="90000"/>
          </a:bodyPr>
          <a:lstStyle/>
          <a:p>
            <a:r>
              <a:rPr lang="en-US" b="1" dirty="0"/>
              <a:t>Project Introduction &amp; Background</a:t>
            </a:r>
            <a:endParaRPr lang="en-US" dirty="0"/>
          </a:p>
        </p:txBody>
      </p:sp>
    </p:spTree>
    <p:extLst>
      <p:ext uri="{BB962C8B-B14F-4D97-AF65-F5344CB8AC3E}">
        <p14:creationId xmlns:p14="http://schemas.microsoft.com/office/powerpoint/2010/main" val="1722565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1838262"/>
            <a:ext cx="11113437" cy="490873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Subjective</a:t>
            </a:r>
          </a:p>
          <a:p>
            <a:r>
              <a:rPr lang="en-US" dirty="0">
                <a:solidFill>
                  <a:schemeClr val="bg1"/>
                </a:solidFill>
              </a:rPr>
              <a:t>Objective</a:t>
            </a:r>
          </a:p>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Wine Quality</a:t>
            </a:r>
            <a:endParaRPr lang="en-US" dirty="0"/>
          </a:p>
        </p:txBody>
      </p:sp>
    </p:spTree>
    <p:extLst>
      <p:ext uri="{BB962C8B-B14F-4D97-AF65-F5344CB8AC3E}">
        <p14:creationId xmlns:p14="http://schemas.microsoft.com/office/powerpoint/2010/main" val="1418117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3238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Wine region</a:t>
            </a:r>
          </a:p>
        </p:txBody>
      </p:sp>
      <p:pic>
        <p:nvPicPr>
          <p:cNvPr id="1028" name="Picture 4">
            <a:extLst>
              <a:ext uri="{FF2B5EF4-FFF2-40B4-BE49-F238E27FC236}">
                <a16:creationId xmlns:a16="http://schemas.microsoft.com/office/drawing/2014/main" id="{3E536354-B51F-B9FE-5006-2F1290172AE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29573"/>
          <a:stretch/>
        </p:blipFill>
        <p:spPr bwMode="auto">
          <a:xfrm>
            <a:off x="6494853" y="1040225"/>
            <a:ext cx="4791028" cy="5093234"/>
          </a:xfrm>
          <a:prstGeom prst="rect">
            <a:avLst/>
          </a:prstGeom>
          <a:noFill/>
          <a:extLst>
            <a:ext uri="{909E8E84-426E-40DD-AFC4-6F175D3DCCD1}">
              <a14:hiddenFill xmlns:a14="http://schemas.microsoft.com/office/drawing/2010/main">
                <a:solidFill>
                  <a:srgbClr val="FFFFFF"/>
                </a:solidFill>
              </a14:hiddenFill>
            </a:ext>
          </a:extLst>
        </p:spPr>
      </p:pic>
      <p:sp>
        <p:nvSpPr>
          <p:cNvPr id="10" name="Text Placeholder 7">
            <a:extLst>
              <a:ext uri="{FF2B5EF4-FFF2-40B4-BE49-F238E27FC236}">
                <a16:creationId xmlns:a16="http://schemas.microsoft.com/office/drawing/2014/main" id="{4E9DFFCF-8ED1-7BD8-485B-1AEFFE09E5D4}"/>
              </a:ext>
            </a:extLst>
          </p:cNvPr>
          <p:cNvSpPr txBox="1">
            <a:spLocks/>
          </p:cNvSpPr>
          <p:nvPr/>
        </p:nvSpPr>
        <p:spPr>
          <a:xfrm>
            <a:off x="380237" y="1981019"/>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endParaRPr>
          </a:p>
        </p:txBody>
      </p:sp>
      <p:sp>
        <p:nvSpPr>
          <p:cNvPr id="11" name="Text Placeholder 7">
            <a:extLst>
              <a:ext uri="{FF2B5EF4-FFF2-40B4-BE49-F238E27FC236}">
                <a16:creationId xmlns:a16="http://schemas.microsoft.com/office/drawing/2014/main" id="{D6460C98-B731-E441-ABDE-D1626E2A2C67}"/>
              </a:ext>
            </a:extLst>
          </p:cNvPr>
          <p:cNvSpPr txBox="1">
            <a:spLocks/>
          </p:cNvSpPr>
          <p:nvPr/>
        </p:nvSpPr>
        <p:spPr>
          <a:xfrm>
            <a:off x="380237" y="1972373"/>
            <a:ext cx="5906823" cy="47746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Vinho Verde</a:t>
            </a:r>
          </a:p>
          <a:p>
            <a:pPr lvl="1"/>
            <a:r>
              <a:rPr lang="en-US" dirty="0" err="1">
                <a:solidFill>
                  <a:schemeClr val="bg1"/>
                </a:solidFill>
              </a:rPr>
              <a:t>Alvarinho</a:t>
            </a:r>
            <a:r>
              <a:rPr lang="en-US" dirty="0">
                <a:solidFill>
                  <a:schemeClr val="bg1"/>
                </a:solidFill>
              </a:rPr>
              <a:t> &amp; </a:t>
            </a:r>
            <a:r>
              <a:rPr lang="en-US" dirty="0" err="1">
                <a:solidFill>
                  <a:schemeClr val="bg1"/>
                </a:solidFill>
              </a:rPr>
              <a:t>Loueiro</a:t>
            </a:r>
            <a:endParaRPr lang="en-US" dirty="0">
              <a:solidFill>
                <a:schemeClr val="bg1"/>
              </a:solidFill>
            </a:endParaRPr>
          </a:p>
          <a:p>
            <a:pPr lvl="1"/>
            <a:r>
              <a:rPr lang="en-US" dirty="0">
                <a:solidFill>
                  <a:schemeClr val="bg1"/>
                </a:solidFill>
              </a:rPr>
              <a:t>Amaral, </a:t>
            </a:r>
            <a:r>
              <a:rPr lang="en-US" dirty="0" err="1">
                <a:solidFill>
                  <a:schemeClr val="bg1"/>
                </a:solidFill>
              </a:rPr>
              <a:t>Borraçal</a:t>
            </a:r>
            <a:endParaRPr lang="en-US" dirty="0">
              <a:solidFill>
                <a:schemeClr val="bg1"/>
              </a:solidFill>
            </a:endParaRPr>
          </a:p>
          <a:p>
            <a:r>
              <a:rPr lang="en-US" dirty="0">
                <a:solidFill>
                  <a:schemeClr val="bg1"/>
                </a:solidFill>
              </a:rPr>
              <a:t>Galicia </a:t>
            </a:r>
          </a:p>
          <a:p>
            <a:pPr lvl="1"/>
            <a:r>
              <a:rPr lang="en-US" dirty="0" err="1">
                <a:solidFill>
                  <a:schemeClr val="bg1"/>
                </a:solidFill>
              </a:rPr>
              <a:t>Albariño</a:t>
            </a:r>
            <a:endParaRPr lang="en-US" dirty="0">
              <a:solidFill>
                <a:schemeClr val="bg1"/>
              </a:solidFill>
            </a:endParaRPr>
          </a:p>
          <a:p>
            <a:pPr lvl="1"/>
            <a:r>
              <a:rPr lang="en-US" dirty="0" err="1">
                <a:solidFill>
                  <a:schemeClr val="bg1"/>
                </a:solidFill>
              </a:rPr>
              <a:t>Mencía</a:t>
            </a:r>
            <a:endParaRPr lang="en-US" dirty="0">
              <a:solidFill>
                <a:schemeClr val="bg1"/>
              </a:solidFill>
            </a:endParaRPr>
          </a:p>
        </p:txBody>
      </p:sp>
    </p:spTree>
    <p:extLst>
      <p:ext uri="{BB962C8B-B14F-4D97-AF65-F5344CB8AC3E}">
        <p14:creationId xmlns:p14="http://schemas.microsoft.com/office/powerpoint/2010/main" val="2825708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4890854" y="897468"/>
            <a:ext cx="6602820" cy="58495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The </a:t>
            </a:r>
            <a:r>
              <a:rPr lang="en-US" b="1" dirty="0" err="1"/>
              <a:t>DataSet</a:t>
            </a:r>
            <a:endParaRPr lang="en-US" b="1" dirty="0"/>
          </a:p>
        </p:txBody>
      </p:sp>
      <p:sp>
        <p:nvSpPr>
          <p:cNvPr id="6" name="Text Placeholder 7">
            <a:extLst>
              <a:ext uri="{FF2B5EF4-FFF2-40B4-BE49-F238E27FC236}">
                <a16:creationId xmlns:a16="http://schemas.microsoft.com/office/drawing/2014/main" id="{BB960B89-54CE-B64E-36E8-3E31CE278AD4}"/>
              </a:ext>
            </a:extLst>
          </p:cNvPr>
          <p:cNvSpPr txBox="1">
            <a:spLocks/>
          </p:cNvSpPr>
          <p:nvPr/>
        </p:nvSpPr>
        <p:spPr>
          <a:xfrm>
            <a:off x="380237" y="1972373"/>
            <a:ext cx="11113437" cy="47746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Study conducted by</a:t>
            </a:r>
          </a:p>
          <a:p>
            <a:r>
              <a:rPr lang="en-US" dirty="0">
                <a:solidFill>
                  <a:schemeClr val="bg1"/>
                </a:solidFill>
              </a:rPr>
              <a:t>Quality score was determined by</a:t>
            </a:r>
          </a:p>
          <a:p>
            <a:r>
              <a:rPr lang="en-US" dirty="0">
                <a:solidFill>
                  <a:schemeClr val="bg1"/>
                </a:solidFill>
              </a:rPr>
              <a:t>Scale</a:t>
            </a:r>
          </a:p>
          <a:p>
            <a:r>
              <a:rPr lang="en-US" dirty="0">
                <a:solidFill>
                  <a:schemeClr val="bg1"/>
                </a:solidFill>
              </a:rPr>
              <a:t>Distribution</a:t>
            </a:r>
          </a:p>
          <a:p>
            <a:endParaRPr lang="en-US" dirty="0">
              <a:solidFill>
                <a:schemeClr val="bg1"/>
              </a:solidFill>
            </a:endParaRPr>
          </a:p>
        </p:txBody>
      </p:sp>
    </p:spTree>
    <p:extLst>
      <p:ext uri="{BB962C8B-B14F-4D97-AF65-F5344CB8AC3E}">
        <p14:creationId xmlns:p14="http://schemas.microsoft.com/office/powerpoint/2010/main" val="5016838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duotone>
              <a:prstClr val="black"/>
              <a:srgbClr val="FF0000">
                <a:tint val="45000"/>
                <a:satMod val="400000"/>
              </a:srgbClr>
            </a:duotone>
            <a:extLst>
              <a:ext uri="{BEBA8EAE-BF5A-486C-A8C5-ECC9F3942E4B}">
                <a14:imgProps xmlns:a14="http://schemas.microsoft.com/office/drawing/2010/main">
                  <a14:imgLayer r:embed="rId4">
                    <a14:imgEffect>
                      <a14:colorTemperature colorTemp="4700"/>
                    </a14:imgEffect>
                  </a14:imgLayer>
                </a14:imgProps>
              </a:ext>
            </a:extLst>
          </a:blip>
          <a:srcRect/>
          <a:stretch/>
        </p:blipFill>
        <p:spPr>
          <a:xfrm>
            <a:off x="225" y="0"/>
            <a:ext cx="12191550" cy="7173685"/>
          </a:xfrm>
        </p:spPr>
      </p:pic>
      <p:sp>
        <p:nvSpPr>
          <p:cNvPr id="5" name="Text Placeholder 7">
            <a:extLst>
              <a:ext uri="{FF2B5EF4-FFF2-40B4-BE49-F238E27FC236}">
                <a16:creationId xmlns:a16="http://schemas.microsoft.com/office/drawing/2014/main" id="{0A2D6054-1772-422B-9E59-F17E268AF672}"/>
              </a:ext>
            </a:extLst>
          </p:cNvPr>
          <p:cNvSpPr txBox="1">
            <a:spLocks/>
          </p:cNvSpPr>
          <p:nvPr/>
        </p:nvSpPr>
        <p:spPr>
          <a:xfrm>
            <a:off x="380237" y="2138082"/>
            <a:ext cx="11113437" cy="460891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Which physiochemical properties of wine have the greatest impact on wine quality?</a:t>
            </a:r>
          </a:p>
          <a:p>
            <a:endParaRPr lang="en-US" dirty="0">
              <a:solidFill>
                <a:schemeClr val="bg1"/>
              </a:solidFill>
            </a:endParaRPr>
          </a:p>
          <a:p>
            <a:endParaRPr lang="en-US" dirty="0">
              <a:solidFill>
                <a:schemeClr val="bg1"/>
              </a:solidFill>
            </a:endParaRPr>
          </a:p>
        </p:txBody>
      </p:sp>
      <p:sp>
        <p:nvSpPr>
          <p:cNvPr id="9" name="Title 6">
            <a:extLst>
              <a:ext uri="{FF2B5EF4-FFF2-40B4-BE49-F238E27FC236}">
                <a16:creationId xmlns:a16="http://schemas.microsoft.com/office/drawing/2014/main" id="{7A1DA988-8C71-1D4E-87D4-EFA7CE0F571C}"/>
              </a:ext>
            </a:extLst>
          </p:cNvPr>
          <p:cNvSpPr>
            <a:spLocks noGrp="1"/>
          </p:cNvSpPr>
          <p:nvPr>
            <p:ph type="title"/>
          </p:nvPr>
        </p:nvSpPr>
        <p:spPr>
          <a:xfrm>
            <a:off x="380237" y="960438"/>
            <a:ext cx="3619501" cy="877824"/>
          </a:xfrm>
        </p:spPr>
        <p:txBody>
          <a:bodyPr>
            <a:normAutofit/>
          </a:bodyPr>
          <a:lstStyle/>
          <a:p>
            <a:r>
              <a:rPr lang="en-US" b="1" dirty="0"/>
              <a:t>Questions</a:t>
            </a:r>
          </a:p>
        </p:txBody>
      </p:sp>
    </p:spTree>
    <p:extLst>
      <p:ext uri="{BB962C8B-B14F-4D97-AF65-F5344CB8AC3E}">
        <p14:creationId xmlns:p14="http://schemas.microsoft.com/office/powerpoint/2010/main" val="2117803898"/>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tf66906339_win32</Template>
  <TotalTime>0</TotalTime>
  <Words>712</Words>
  <Application>Microsoft Macintosh PowerPoint</Application>
  <PresentationFormat>Widescreen</PresentationFormat>
  <Paragraphs>70</Paragraphs>
  <Slides>14</Slides>
  <Notes>14</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14</vt:i4>
      </vt:variant>
    </vt:vector>
  </HeadingPairs>
  <TitlesOfParts>
    <vt:vector size="22" baseType="lpstr">
      <vt:lpstr>Arial</vt:lpstr>
      <vt:lpstr>Calibri</vt:lpstr>
      <vt:lpstr>Segoe UI</vt:lpstr>
      <vt:lpstr>Segoe UI Light</vt:lpstr>
      <vt:lpstr>Balancing Act</vt:lpstr>
      <vt:lpstr>Wellspring</vt:lpstr>
      <vt:lpstr>Star of the show</vt:lpstr>
      <vt:lpstr>Amusements</vt:lpstr>
      <vt:lpstr>Red Wine Quality  Predictors by The Three Musketeers</vt:lpstr>
      <vt:lpstr>PowerPoint Presentation</vt:lpstr>
      <vt:lpstr>PowerPoint Presentation</vt:lpstr>
      <vt:lpstr>PowerPoint Presentation</vt:lpstr>
      <vt:lpstr>Project Introduction &amp; Background</vt:lpstr>
      <vt:lpstr>Wine Quality</vt:lpstr>
      <vt:lpstr>Wine region</vt:lpstr>
      <vt:lpstr>The DataSet</vt:lpstr>
      <vt:lpstr>Questions</vt:lpstr>
      <vt:lpstr>METHODS</vt:lpstr>
      <vt:lpstr>Results</vt:lpstr>
      <vt:lpstr>Summary</vt:lpstr>
      <vt:lpstr>Conclusions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2021-12-08T21:54:28Z</dcterms:created>
  <dcterms:modified xsi:type="dcterms:W3CDTF">2022-06-11T20:20:05Z</dcterms:modified>
</cp:coreProperties>
</file>